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7" r:id="rId4"/>
    <p:sldId id="264" r:id="rId5"/>
    <p:sldId id="263" r:id="rId6"/>
    <p:sldId id="265" r:id="rId7"/>
    <p:sldId id="266" r:id="rId8"/>
    <p:sldId id="262" r:id="rId9"/>
    <p:sldId id="268" r:id="rId10"/>
    <p:sldId id="258" r:id="rId11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2784" y="86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261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97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506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377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26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0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95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9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26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67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10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4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692331"/>
            <a:ext cx="5829300" cy="1974050"/>
          </a:xfrm>
        </p:spPr>
        <p:txBody>
          <a:bodyPr>
            <a:noAutofit/>
          </a:bodyPr>
          <a:lstStyle/>
          <a:p>
            <a:r>
              <a:rPr kumimoji="1" lang="ja-JP" altLang="en-US" b="1" dirty="0"/>
              <a:t>日本ゲーム大賞</a:t>
            </a:r>
            <a:br>
              <a:rPr kumimoji="1" lang="en-US" altLang="ja-JP" b="1" dirty="0"/>
            </a:br>
            <a:r>
              <a:rPr kumimoji="1" lang="ja-JP" altLang="en-US" b="1" dirty="0"/>
              <a:t>「</a:t>
            </a:r>
            <a:r>
              <a:rPr kumimoji="1" lang="en-US" altLang="ja-JP" b="1" dirty="0"/>
              <a:t>The</a:t>
            </a:r>
            <a:r>
              <a:rPr lang="ja-JP" altLang="en-US" b="1" dirty="0"/>
              <a:t> </a:t>
            </a:r>
            <a:r>
              <a:rPr lang="en-US" altLang="ja-JP" b="1" dirty="0"/>
              <a:t>Tower</a:t>
            </a:r>
            <a:r>
              <a:rPr lang="ja-JP" altLang="en-US" b="1" dirty="0"/>
              <a:t>」</a:t>
            </a:r>
            <a:br>
              <a:rPr lang="en-US" altLang="ja-JP" b="1" dirty="0"/>
            </a:br>
            <a:r>
              <a:rPr lang="ja-JP" altLang="en-US" b="1" dirty="0"/>
              <a:t>企画書</a:t>
            </a:r>
            <a:endParaRPr kumimoji="1" lang="ja-JP" altLang="en-US" b="1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EB867BF9-FC9E-4453-9DF2-84B48642F5DF}"/>
              </a:ext>
            </a:extLst>
          </p:cNvPr>
          <p:cNvSpPr txBox="1">
            <a:spLocks/>
          </p:cNvSpPr>
          <p:nvPr/>
        </p:nvSpPr>
        <p:spPr>
          <a:xfrm>
            <a:off x="5021036" y="9307904"/>
            <a:ext cx="2176599" cy="59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b="1" dirty="0"/>
              <a:t>平間班</a:t>
            </a: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A41E2056-E389-4750-A86C-4F48E185B7E9}"/>
              </a:ext>
            </a:extLst>
          </p:cNvPr>
          <p:cNvSpPr txBox="1">
            <a:spLocks/>
          </p:cNvSpPr>
          <p:nvPr/>
        </p:nvSpPr>
        <p:spPr>
          <a:xfrm>
            <a:off x="548641" y="2795452"/>
            <a:ext cx="5760720" cy="6466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ja-JP" altLang="en-US" sz="3200" dirty="0"/>
              <a:t>・企画概要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・システム仕様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・操作（アクション）仕様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・フローチャート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・障害（ギミック）リスト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・ステージ設計リスト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・各デザインリスト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70732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">
            <a:extLst>
              <a:ext uri="{FF2B5EF4-FFF2-40B4-BE49-F238E27FC236}">
                <a16:creationId xmlns:a16="http://schemas.microsoft.com/office/drawing/2014/main" id="{FA2C04F7-CA59-46AC-853A-A705855DB97A}"/>
              </a:ext>
            </a:extLst>
          </p:cNvPr>
          <p:cNvSpPr txBox="1">
            <a:spLocks/>
          </p:cNvSpPr>
          <p:nvPr/>
        </p:nvSpPr>
        <p:spPr>
          <a:xfrm>
            <a:off x="0" y="5447211"/>
            <a:ext cx="6858000" cy="42715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●キャラ参考「ホロウナイト」　</a:t>
            </a:r>
            <a:endParaRPr lang="en-US" altLang="ja-JP" sz="320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410173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●ステージ参考「風ノ旅ビト」　</a:t>
            </a:r>
            <a:endParaRPr lang="en-US" altLang="ja-JP" sz="3200" dirty="0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0BB9235-2945-4EAC-BEE7-042C4586CFEA}"/>
              </a:ext>
            </a:extLst>
          </p:cNvPr>
          <p:cNvGrpSpPr/>
          <p:nvPr/>
        </p:nvGrpSpPr>
        <p:grpSpPr>
          <a:xfrm>
            <a:off x="568235" y="6264591"/>
            <a:ext cx="5721530" cy="3344500"/>
            <a:chOff x="613956" y="6369094"/>
            <a:chExt cx="5721530" cy="3344500"/>
          </a:xfrm>
        </p:grpSpPr>
        <p:pic>
          <p:nvPicPr>
            <p:cNvPr id="4" name="図 3" descr="座る, 食品 が含まれている画像&#10;&#10;自動的に生成された説明">
              <a:extLst>
                <a:ext uri="{FF2B5EF4-FFF2-40B4-BE49-F238E27FC236}">
                  <a16:creationId xmlns:a16="http://schemas.microsoft.com/office/drawing/2014/main" id="{19A91197-E2A4-46AC-977F-32EF2D27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7" y="6391442"/>
              <a:ext cx="2403565" cy="1350803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AED2B6DA-51B9-49CD-B2E7-68EFDB97F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2366" y="7971510"/>
              <a:ext cx="2103120" cy="1742084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E077D97-B29D-4FF7-94DA-562C19186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956" y="8159932"/>
              <a:ext cx="1436914" cy="1436914"/>
            </a:xfrm>
            <a:prstGeom prst="rect">
              <a:avLst/>
            </a:prstGeom>
          </p:spPr>
        </p:pic>
        <p:pic>
          <p:nvPicPr>
            <p:cNvPr id="13" name="図 12" descr="飛ぶ, 空気 が含まれている画像&#10;&#10;自動的に生成された説明">
              <a:extLst>
                <a:ext uri="{FF2B5EF4-FFF2-40B4-BE49-F238E27FC236}">
                  <a16:creationId xmlns:a16="http://schemas.microsoft.com/office/drawing/2014/main" id="{5005747B-0BAB-498A-8CAD-CD2128C7C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9672" y="7995556"/>
              <a:ext cx="1714500" cy="1714500"/>
            </a:xfrm>
            <a:prstGeom prst="rect">
              <a:avLst/>
            </a:prstGeom>
          </p:spPr>
        </p:pic>
        <p:pic>
          <p:nvPicPr>
            <p:cNvPr id="15" name="図 14" descr="明かり, 光, 夜, 建物 が含まれている画像&#10;&#10;自動的に生成された説明">
              <a:extLst>
                <a:ext uri="{FF2B5EF4-FFF2-40B4-BE49-F238E27FC236}">
                  <a16:creationId xmlns:a16="http://schemas.microsoft.com/office/drawing/2014/main" id="{F444064C-BDAD-482F-858B-1E5398C9E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5978" y="6369094"/>
              <a:ext cx="2442754" cy="1374049"/>
            </a:xfrm>
            <a:prstGeom prst="rect">
              <a:avLst/>
            </a:prstGeom>
          </p:spPr>
        </p:pic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048280A-F028-44C8-BA16-1123C70C0906}"/>
              </a:ext>
            </a:extLst>
          </p:cNvPr>
          <p:cNvGrpSpPr/>
          <p:nvPr/>
        </p:nvGrpSpPr>
        <p:grpSpPr>
          <a:xfrm>
            <a:off x="513911" y="1894115"/>
            <a:ext cx="5903204" cy="3237274"/>
            <a:chOff x="489855" y="2272938"/>
            <a:chExt cx="5903204" cy="3237274"/>
          </a:xfrm>
        </p:grpSpPr>
        <p:pic>
          <p:nvPicPr>
            <p:cNvPr id="18" name="図 17" descr="屋内, テーブル, 窓, 部屋 が含まれている画像&#10;&#10;自動的に生成された説明">
              <a:extLst>
                <a:ext uri="{FF2B5EF4-FFF2-40B4-BE49-F238E27FC236}">
                  <a16:creationId xmlns:a16="http://schemas.microsoft.com/office/drawing/2014/main" id="{557A5F6C-A788-4F88-B4E9-A03DA07A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242" y="2312126"/>
              <a:ext cx="2625905" cy="1475280"/>
            </a:xfrm>
            <a:prstGeom prst="rect">
              <a:avLst/>
            </a:prstGeom>
          </p:spPr>
        </p:pic>
        <p:pic>
          <p:nvPicPr>
            <p:cNvPr id="20" name="図 19" descr="太陽, 屋外, 夕日, 窓 が含まれている画像&#10;&#10;自動的に生成された説明">
              <a:extLst>
                <a:ext uri="{FF2B5EF4-FFF2-40B4-BE49-F238E27FC236}">
                  <a16:creationId xmlns:a16="http://schemas.microsoft.com/office/drawing/2014/main" id="{70B5DB77-3F54-4ADB-A25B-C62371DF1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855" y="3981858"/>
              <a:ext cx="2684419" cy="1509985"/>
            </a:xfrm>
            <a:prstGeom prst="rect">
              <a:avLst/>
            </a:prstGeom>
          </p:spPr>
        </p:pic>
        <p:pic>
          <p:nvPicPr>
            <p:cNvPr id="24" name="図 23" descr="テーブル, 座る, 光, 鏡 が含まれている画像&#10;&#10;自動的に生成された説明">
              <a:extLst>
                <a:ext uri="{FF2B5EF4-FFF2-40B4-BE49-F238E27FC236}">
                  <a16:creationId xmlns:a16="http://schemas.microsoft.com/office/drawing/2014/main" id="{A2A973B6-FB97-4FE9-B3C1-D88FAE1D4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320" y="3997234"/>
              <a:ext cx="2689739" cy="1512978"/>
            </a:xfrm>
            <a:prstGeom prst="rect">
              <a:avLst/>
            </a:prstGeom>
          </p:spPr>
        </p:pic>
        <p:pic>
          <p:nvPicPr>
            <p:cNvPr id="26" name="図 25" descr="屋内, 建物, 座る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E26BF6B5-6D09-4380-8E54-521E4D5FD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852" y="2272938"/>
              <a:ext cx="2667059" cy="1501296"/>
            </a:xfrm>
            <a:prstGeom prst="rect">
              <a:avLst/>
            </a:prstGeom>
          </p:spPr>
        </p:pic>
      </p:grpSp>
      <p:sp>
        <p:nvSpPr>
          <p:cNvPr id="17" name="タイトル 1">
            <a:extLst>
              <a:ext uri="{FF2B5EF4-FFF2-40B4-BE49-F238E27FC236}">
                <a16:creationId xmlns:a16="http://schemas.microsoft.com/office/drawing/2014/main" id="{94179DA6-EC48-4B97-94D3-4C8559BADA24}"/>
              </a:ext>
            </a:extLst>
          </p:cNvPr>
          <p:cNvSpPr txBox="1">
            <a:spLocks/>
          </p:cNvSpPr>
          <p:nvPr/>
        </p:nvSpPr>
        <p:spPr>
          <a:xfrm>
            <a:off x="156754" y="235131"/>
            <a:ext cx="2521132" cy="772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en-US" altLang="ja-JP" b="1" dirty="0"/>
            </a:br>
            <a:r>
              <a:rPr lang="ja-JP" altLang="en-US" b="1" dirty="0"/>
              <a:t>参考資料</a:t>
            </a:r>
          </a:p>
        </p:txBody>
      </p:sp>
    </p:spTree>
    <p:extLst>
      <p:ext uri="{BB962C8B-B14F-4D97-AF65-F5344CB8AC3E}">
        <p14:creationId xmlns:p14="http://schemas.microsoft.com/office/powerpoint/2010/main" val="296706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35131"/>
            <a:ext cx="2607673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企画概要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1"/>
            <a:ext cx="6858000" cy="16067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dirty="0"/>
              <a:t>●</a:t>
            </a:r>
            <a:r>
              <a:rPr lang="ja-JP" altLang="en-US" sz="3200" dirty="0"/>
              <a:t>タイトル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「</a:t>
            </a:r>
            <a:r>
              <a:rPr lang="en-US" altLang="ja-JP" sz="3200" dirty="0"/>
              <a:t>The Tower</a:t>
            </a:r>
            <a:r>
              <a:rPr lang="ja-JP" altLang="en-US" sz="3200" dirty="0"/>
              <a:t>（ザ・タワー）」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/>
            <a:r>
              <a:rPr lang="ja-JP" altLang="en-US" sz="2000" dirty="0"/>
              <a:t>・本作の舞台となる</a:t>
            </a:r>
            <a:r>
              <a:rPr lang="ja-JP" altLang="en-US" sz="2000" dirty="0">
                <a:solidFill>
                  <a:srgbClr val="FF0000"/>
                </a:solidFill>
              </a:rPr>
              <a:t>砂時計の形をした遺跡（塔）</a:t>
            </a:r>
            <a:r>
              <a:rPr lang="ja-JP" altLang="en-US" sz="2000" dirty="0"/>
              <a:t>から命名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BF9D3DCB-0710-461E-ACAE-BF05B9FC359B}"/>
              </a:ext>
            </a:extLst>
          </p:cNvPr>
          <p:cNvSpPr txBox="1">
            <a:spLocks/>
          </p:cNvSpPr>
          <p:nvPr/>
        </p:nvSpPr>
        <p:spPr>
          <a:xfrm>
            <a:off x="0" y="3156856"/>
            <a:ext cx="6858000" cy="359228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●テーマ（</a:t>
            </a:r>
            <a:r>
              <a:rPr lang="en-US" altLang="ja-JP" sz="3200" dirty="0"/>
              <a:t>+</a:t>
            </a:r>
            <a:r>
              <a:rPr lang="ja-JP" altLang="en-US" sz="3200" dirty="0"/>
              <a:t>コンセプト）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「砂、砂漠、砂時計」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　　　　　↓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「砂時計の遺跡の頂上を目指す」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・テーマ（例の音）から、砂の流れる？音から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・作品・ステージイメージ・として</a:t>
            </a:r>
            <a:r>
              <a:rPr lang="ja-JP" altLang="en-US" sz="2000" dirty="0">
                <a:solidFill>
                  <a:srgbClr val="FF0000"/>
                </a:solidFill>
              </a:rPr>
              <a:t>「風ノ旅人」</a:t>
            </a:r>
            <a:r>
              <a:rPr lang="ja-JP" altLang="en-US" sz="2000" dirty="0"/>
              <a:t>、キャラ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　クタイメージに</a:t>
            </a:r>
            <a:r>
              <a:rPr lang="ja-JP" altLang="en-US" sz="2000" dirty="0">
                <a:solidFill>
                  <a:srgbClr val="FF0000"/>
                </a:solidFill>
              </a:rPr>
              <a:t>「ホロウナイト」</a:t>
            </a:r>
            <a:r>
              <a:rPr lang="ja-JP" altLang="en-US" sz="2000" dirty="0"/>
              <a:t>を参照。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・砂時計の形からひっくり返すアクションをメインに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・テーマ回収の一端として、</a:t>
            </a:r>
            <a:r>
              <a:rPr lang="en-US" altLang="ja-JP" sz="2000" dirty="0"/>
              <a:t>SE</a:t>
            </a:r>
            <a:r>
              <a:rPr lang="ja-JP" altLang="en-US" sz="2000" dirty="0"/>
              <a:t>・</a:t>
            </a:r>
            <a:r>
              <a:rPr lang="en-US" altLang="ja-JP" sz="2000" dirty="0"/>
              <a:t>BGM</a:t>
            </a:r>
            <a:r>
              <a:rPr lang="ja-JP" altLang="en-US" sz="2000" dirty="0"/>
              <a:t>に砂の音を導入予定。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0EF9C5C6-1E08-40BA-9B7B-85386FCCB5F4}"/>
              </a:ext>
            </a:extLst>
          </p:cNvPr>
          <p:cNvSpPr txBox="1">
            <a:spLocks/>
          </p:cNvSpPr>
          <p:nvPr/>
        </p:nvSpPr>
        <p:spPr>
          <a:xfrm>
            <a:off x="0" y="7110548"/>
            <a:ext cx="6858000" cy="27954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●ジャンル</a:t>
            </a:r>
            <a:endParaRPr lang="en-US" altLang="ja-JP" sz="2000" dirty="0"/>
          </a:p>
          <a:p>
            <a:pPr algn="l"/>
            <a:r>
              <a:rPr lang="ja-JP" altLang="en-US" sz="3200" dirty="0"/>
              <a:t>　　  「</a:t>
            </a:r>
            <a:r>
              <a:rPr lang="en-US" altLang="ja-JP" sz="3200" dirty="0"/>
              <a:t>2D</a:t>
            </a:r>
            <a:r>
              <a:rPr lang="ja-JP" altLang="en-US" sz="3200" dirty="0"/>
              <a:t>パズル</a:t>
            </a:r>
            <a:r>
              <a:rPr lang="en-US" altLang="ja-JP" sz="3200" dirty="0"/>
              <a:t>+</a:t>
            </a:r>
            <a:r>
              <a:rPr lang="ja-JP" altLang="en-US" sz="3200" dirty="0"/>
              <a:t>アクション」</a:t>
            </a:r>
            <a:endParaRPr lang="en-US" altLang="ja-JP" sz="3200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・ワンフロア形式のパズルを重点のシステム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・ステージ内のギミックを解き、ゴールを目指す。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3D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ゲームで制作を行うが、システムは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2D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システムで進行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（ただし、ステージの奥行きは有り）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・肝となるシステムとして「砂時計」と「昼夜」を導入。</a:t>
            </a:r>
            <a:endParaRPr lang="en-US" altLang="ja-JP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36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システム仕様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423851"/>
            <a:ext cx="4124007" cy="171123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en-US" altLang="ja-JP" sz="1400" b="1" u="sng" dirty="0"/>
              <a:t>2D</a:t>
            </a:r>
            <a:r>
              <a:rPr lang="ja-JP" altLang="en-US" sz="1400" b="1" u="sng" dirty="0"/>
              <a:t>（若干の奥行き、有り）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・キャラクターやステージなどのオブジェクトは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3D</a:t>
            </a:r>
            <a:r>
              <a:rPr lang="ja-JP" altLang="en-US" sz="1400" b="1" dirty="0"/>
              <a:t>オブジェクトで制作するが、システムやカメ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ラなどは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のゲーム（俗にいうスーパーマリオ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方式）で進行する。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・完全に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ゲームというわけで無く、</a:t>
            </a:r>
            <a:r>
              <a:rPr lang="ja-JP" altLang="en-US" sz="1400" b="1" dirty="0">
                <a:solidFill>
                  <a:srgbClr val="FF0000"/>
                </a:solidFill>
              </a:rPr>
              <a:t>左右にキャ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ラクター一人分の奥行きは有り</a:t>
            </a:r>
            <a:r>
              <a:rPr lang="ja-JP" altLang="en-US" sz="1400" b="1" dirty="0"/>
              <a:t>とする。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5E175A8-03BD-4A1A-A4BC-FA2FCBABA80A}"/>
              </a:ext>
            </a:extLst>
          </p:cNvPr>
          <p:cNvSpPr txBox="1">
            <a:spLocks/>
          </p:cNvSpPr>
          <p:nvPr/>
        </p:nvSpPr>
        <p:spPr>
          <a:xfrm>
            <a:off x="2733993" y="4456043"/>
            <a:ext cx="4124007" cy="220601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</a:t>
            </a:r>
            <a:endParaRPr lang="en-US" altLang="ja-JP" sz="1400" b="1" u="sng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・ステージごとに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「昼と夜」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の概念がある。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・昼では、日光に当たってはいけないことをメイ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ンとして、日光を避けてギミックを解いて進む。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・夜では、ステージ全体が暗く一部のオブジェク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トとキャラクター以外は見えなくなっており、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松明と灯りを使ってギミックを解いて進む。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・基本的に昼→夜→昼･･･のローテンションで進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行。</a:t>
            </a:r>
            <a:endParaRPr lang="en-US" altLang="ja-JP" sz="1400" b="1" dirty="0"/>
          </a:p>
          <a:p>
            <a:pPr algn="l"/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69E19E87-01B5-4553-9C55-E4A1DEA982FF}"/>
              </a:ext>
            </a:extLst>
          </p:cNvPr>
          <p:cNvSpPr txBox="1">
            <a:spLocks/>
          </p:cNvSpPr>
          <p:nvPr/>
        </p:nvSpPr>
        <p:spPr>
          <a:xfrm>
            <a:off x="2733993" y="7042676"/>
            <a:ext cx="4124007" cy="22711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ja-JP" altLang="en-US" sz="1400" b="1" u="sng" dirty="0">
                <a:solidFill>
                  <a:srgbClr val="FF0000"/>
                </a:solidFill>
              </a:rPr>
              <a:t>ひっくり返す</a:t>
            </a:r>
            <a:endParaRPr lang="en-US" altLang="ja-JP" sz="1400" b="1" u="sng" dirty="0">
              <a:solidFill>
                <a:srgbClr val="FF0000"/>
              </a:solidFill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・舞台となる遺跡（塔）が、砂時計の形をしてい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・そのことから、砂時計をひっくり返すように遺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跡全体をひっくり返すことが出来る。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・ひっくり返すことによって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ステージの上下が反</a:t>
            </a:r>
            <a:endParaRPr kumimoji="0" lang="en-US" altLang="ja-JP" sz="1400" b="1" dirty="0">
              <a:solidFill>
                <a:srgbClr val="FF0000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対になり、それによって作用されるギミック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が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・この操作（システム）を主にしていく。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0DD65F97-908E-4024-B464-DF78CE155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95" t="21704" r="17714" b="15468"/>
          <a:stretch/>
        </p:blipFill>
        <p:spPr>
          <a:xfrm>
            <a:off x="235130" y="1373204"/>
            <a:ext cx="2220687" cy="2729335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65FD1AC-2C55-4A83-91B5-1EE7BF56A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3" t="3648" b="3912"/>
          <a:stretch/>
        </p:blipFill>
        <p:spPr>
          <a:xfrm rot="16200000">
            <a:off x="610574" y="4459995"/>
            <a:ext cx="1449464" cy="243547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2166B15-F64B-4DB3-8696-7D84ECD278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16" r="4343" b="23401"/>
          <a:stretch/>
        </p:blipFill>
        <p:spPr>
          <a:xfrm rot="16200000">
            <a:off x="247185" y="6793696"/>
            <a:ext cx="2162308" cy="2473795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5D55270-0665-459E-AC14-7778F6EB0282}"/>
              </a:ext>
            </a:extLst>
          </p:cNvPr>
          <p:cNvSpPr txBox="1"/>
          <p:nvPr/>
        </p:nvSpPr>
        <p:spPr>
          <a:xfrm>
            <a:off x="169818" y="5290457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40DF0C-5342-40E2-A91E-5F2C199D99B2}"/>
              </a:ext>
            </a:extLst>
          </p:cNvPr>
          <p:cNvSpPr txBox="1"/>
          <p:nvPr/>
        </p:nvSpPr>
        <p:spPr>
          <a:xfrm>
            <a:off x="3609204" y="5212080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065615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ステージ仕様</a:t>
            </a:r>
            <a:endParaRPr kumimoji="1" lang="ja-JP" altLang="en-US" b="1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A0E55902-0BE7-45F5-9653-8A99DF8F4E66}"/>
              </a:ext>
            </a:extLst>
          </p:cNvPr>
          <p:cNvSpPr txBox="1">
            <a:spLocks/>
          </p:cNvSpPr>
          <p:nvPr/>
        </p:nvSpPr>
        <p:spPr>
          <a:xfrm>
            <a:off x="2690948" y="1449980"/>
            <a:ext cx="4167052" cy="26256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●舞台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・概要の記述通り、砂時計の形をした遺跡内部が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舞台。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・遺跡（塔）は、</a:t>
            </a:r>
            <a:r>
              <a:rPr lang="ja-JP" altLang="en-US" sz="1400" b="1" dirty="0">
                <a:solidFill>
                  <a:srgbClr val="FF0000"/>
                </a:solidFill>
              </a:rPr>
              <a:t>砂時計の様に回転する。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・その他の背景として、遺跡は荒廃した砂漠の中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に建っており、砂漠には同じように朽ちた遺跡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の残骸が疎らに配置されている。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・ステージ背景として「昼・夜」、「下・中・上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層」の計</a:t>
            </a:r>
            <a:r>
              <a:rPr lang="en-US" altLang="ja-JP" sz="1400" b="1" dirty="0"/>
              <a:t>5</a:t>
            </a:r>
            <a:r>
              <a:rPr lang="ja-JP" altLang="en-US" sz="1400" b="1" dirty="0"/>
              <a:t>種類（予定）。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・ステージ数は全</a:t>
            </a:r>
            <a:r>
              <a:rPr lang="en-US" altLang="ja-JP" sz="1400" b="1" dirty="0"/>
              <a:t>20</a:t>
            </a:r>
            <a:r>
              <a:rPr lang="ja-JP" altLang="en-US" sz="1400" b="1" dirty="0"/>
              <a:t>ステージ「</a:t>
            </a:r>
            <a:r>
              <a:rPr lang="en-US" altLang="ja-JP" sz="1400" b="1" dirty="0"/>
              <a:t>ST1-1</a:t>
            </a:r>
            <a:r>
              <a:rPr lang="ja-JP" altLang="en-US" sz="1400" b="1" dirty="0"/>
              <a:t>～</a:t>
            </a:r>
            <a:r>
              <a:rPr lang="en-US" altLang="ja-JP" sz="1400" b="1" dirty="0"/>
              <a:t>5-4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定）。</a:t>
            </a:r>
            <a:endParaRPr lang="en-US" altLang="ja-JP" sz="1400" b="1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AE645F11-6929-45F9-BFE7-BBD1F29ED6BA}"/>
              </a:ext>
            </a:extLst>
          </p:cNvPr>
          <p:cNvSpPr txBox="1">
            <a:spLocks/>
          </p:cNvSpPr>
          <p:nvPr/>
        </p:nvSpPr>
        <p:spPr>
          <a:xfrm>
            <a:off x="2690948" y="4369526"/>
            <a:ext cx="4167052" cy="17700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●ステージ概要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ステージの大きさは</a:t>
            </a:r>
            <a:r>
              <a:rPr lang="en-US" altLang="ja-JP" sz="1400" b="1" dirty="0">
                <a:solidFill>
                  <a:srgbClr val="FF0000"/>
                </a:solidFill>
              </a:rPr>
              <a:t>2</a:t>
            </a:r>
            <a:r>
              <a:rPr lang="ja-JP" altLang="en-US" sz="1400" b="1" dirty="0">
                <a:solidFill>
                  <a:srgbClr val="FF0000"/>
                </a:solidFill>
              </a:rPr>
              <a:t>種類。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L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x:180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S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 x:90 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・参考としてキャラの大きさは「</a:t>
            </a:r>
            <a:r>
              <a:rPr lang="en-US" altLang="ja-JP" sz="1400" b="1" dirty="0"/>
              <a:t>x:1 y:2 z:1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定）。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・ゴールパターンとして、「奥行き進む、階段を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上る」</a:t>
            </a:r>
            <a:endParaRPr lang="en-US" altLang="ja-JP" sz="1400" b="1" dirty="0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5CEA6A3A-DDC1-4241-AA87-945E2DF0B0D1}"/>
              </a:ext>
            </a:extLst>
          </p:cNvPr>
          <p:cNvSpPr txBox="1">
            <a:spLocks/>
          </p:cNvSpPr>
          <p:nvPr/>
        </p:nvSpPr>
        <p:spPr>
          <a:xfrm>
            <a:off x="2690948" y="6886303"/>
            <a:ext cx="4167052" cy="169599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●昼夜について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・システム概要に記述していた通り、</a:t>
            </a:r>
            <a:r>
              <a:rPr lang="ja-JP" altLang="en-US" sz="1400" b="1" dirty="0">
                <a:solidFill>
                  <a:srgbClr val="FF0000"/>
                </a:solidFill>
              </a:rPr>
              <a:t>昼夜システ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>
                <a:solidFill>
                  <a:srgbClr val="FF0000"/>
                </a:solidFill>
              </a:rPr>
              <a:t>　ムでステージ構成を変更。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・昼･･･日光に当たらないように進む。又、アク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ション要素を大きく加える。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・夜･･･松明と灯りを使って先を照らすようにして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進む。又、パズル要素を大きく加える。　</a:t>
            </a:r>
            <a:endParaRPr lang="en-US" altLang="ja-JP" sz="1400" b="1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9E789C2-53AD-49CB-B967-17C32EDA247B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6FEABEE-231E-49D6-B796-8EEE2C58F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9" r="11492" b="2093"/>
          <a:stretch/>
        </p:blipFill>
        <p:spPr>
          <a:xfrm rot="16200000">
            <a:off x="526785" y="1240556"/>
            <a:ext cx="1667691" cy="242616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B92AF74-B9F8-405F-887A-F36BB6571A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2997" r="6666" b="12042"/>
          <a:stretch/>
        </p:blipFill>
        <p:spPr>
          <a:xfrm>
            <a:off x="326573" y="3792907"/>
            <a:ext cx="2076993" cy="263499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AD31BC6-0EC3-4D2D-A1EF-9A21B6EE1D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1" t="6281" r="10095" b="8329"/>
          <a:stretch/>
        </p:blipFill>
        <p:spPr>
          <a:xfrm>
            <a:off x="313508" y="6789029"/>
            <a:ext cx="2116183" cy="281217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66E21E-D190-4A08-A0C1-A431AE966093}"/>
              </a:ext>
            </a:extLst>
          </p:cNvPr>
          <p:cNvSpPr txBox="1"/>
          <p:nvPr/>
        </p:nvSpPr>
        <p:spPr>
          <a:xfrm>
            <a:off x="182881" y="7798526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1E267D6-676B-46B4-BA0E-30E4AF68966C}"/>
              </a:ext>
            </a:extLst>
          </p:cNvPr>
          <p:cNvSpPr txBox="1"/>
          <p:nvPr/>
        </p:nvSpPr>
        <p:spPr>
          <a:xfrm>
            <a:off x="3566161" y="7485017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185802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664823" y="1454332"/>
            <a:ext cx="4193177" cy="21379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●操作概要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・レギュレーションにより、</a:t>
            </a:r>
            <a:r>
              <a:rPr lang="en-US" altLang="ja-JP" sz="1400" b="1" dirty="0"/>
              <a:t>XBOX</a:t>
            </a:r>
            <a:r>
              <a:rPr lang="ja-JP" altLang="en-US" sz="1400" b="1" dirty="0"/>
              <a:t>コントローラー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・デバッグのことも配慮し、キーボードの操作も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・動き（アクション）は、大きく分けて</a:t>
            </a:r>
            <a:r>
              <a:rPr lang="en-US" altLang="ja-JP" sz="1400" b="1" dirty="0"/>
              <a:t>3</a:t>
            </a:r>
            <a:r>
              <a:rPr lang="ja-JP" altLang="en-US" sz="1400" b="1" dirty="0"/>
              <a:t>つで構成。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基本･･･基本的な動き全般。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その他･･･特定の場所のみのアクション。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特殊･･･このゲームの肝となるアクション。</a:t>
            </a:r>
            <a:endParaRPr lang="en-US" altLang="ja-JP" sz="1400" b="1" dirty="0">
              <a:solidFill>
                <a:srgbClr val="FF0000"/>
              </a:solidFill>
            </a:endParaRP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4496B830-096E-4B42-AEF4-5170F8DFFB39}"/>
              </a:ext>
            </a:extLst>
          </p:cNvPr>
          <p:cNvSpPr txBox="1">
            <a:spLocks/>
          </p:cNvSpPr>
          <p:nvPr/>
        </p:nvSpPr>
        <p:spPr>
          <a:xfrm>
            <a:off x="2664823" y="3946071"/>
            <a:ext cx="4193177" cy="20138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●基本「移動」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・移動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ja-JP" altLang="en-US" sz="1400" b="1" dirty="0">
                <a:solidFill>
                  <a:srgbClr val="FF0000"/>
                </a:solidFill>
              </a:rPr>
              <a:t>移動スピードは一種類、一定速度。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WASD</a:t>
            </a:r>
            <a:r>
              <a:rPr lang="ja-JP" altLang="en-US" sz="1400" b="1" dirty="0"/>
              <a:t>又は、左スティックに配置。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・ジャンプ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ジャンプ力はキャラ一人分の移動量（</a:t>
            </a:r>
            <a:r>
              <a:rPr lang="en-US" altLang="ja-JP" sz="1400" b="1" dirty="0"/>
              <a:t>y:2</a:t>
            </a:r>
            <a:r>
              <a:rPr lang="ja-JP" altLang="en-US" sz="1400" b="1" dirty="0"/>
              <a:t>）位。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慣性有、軌道変化無（＝一度ジャンプしたら修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正は出来ない）</a:t>
            </a:r>
            <a:r>
              <a:rPr lang="en-US" altLang="ja-JP" sz="1400" b="1" dirty="0"/>
              <a:t>SPACE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A</a:t>
            </a:r>
            <a:r>
              <a:rPr lang="ja-JP" altLang="en-US" sz="1400" b="1" dirty="0"/>
              <a:t>ボタンに配置。</a:t>
            </a:r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B4BCCE46-015A-4147-BEA2-FD9A559C2251}"/>
              </a:ext>
            </a:extLst>
          </p:cNvPr>
          <p:cNvSpPr txBox="1">
            <a:spLocks/>
          </p:cNvSpPr>
          <p:nvPr/>
        </p:nvSpPr>
        <p:spPr>
          <a:xfrm>
            <a:off x="2664823" y="6527075"/>
            <a:ext cx="4193177" cy="174171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●その他「拾う→使う」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ステージ内にある鍵などを拾って、使うギミッ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クがある際に行う操作。モーションは無し。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・拾う判定はキャラがオブジェクトに触れたら。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使う判定はキャラ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（</a:t>
            </a:r>
            <a:r>
              <a:rPr lang="en-US" altLang="ja-JP" sz="1400" b="1" dirty="0"/>
              <a:t>x,z:0.25</a:t>
            </a:r>
            <a:r>
              <a:rPr lang="ja-JP" altLang="en-US" sz="1400" b="1" dirty="0"/>
              <a:t>）で操作を行う。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・拾うは自動。使うは操作が必要。（使うは）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ボタンにて使用。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endParaRPr lang="en-US" altLang="ja-JP" sz="1400" b="1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D6D8B26F-A9A2-4479-9747-298D8C74333F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D1B6FB5B-BBF0-45B4-B479-53C6847A1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8" t="13136" r="17524" b="5330"/>
          <a:stretch/>
        </p:blipFill>
        <p:spPr>
          <a:xfrm>
            <a:off x="143691" y="2136686"/>
            <a:ext cx="2416629" cy="349340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6094D51-0130-4EF2-9FD5-AB0846361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6853" r="16190"/>
          <a:stretch/>
        </p:blipFill>
        <p:spPr>
          <a:xfrm>
            <a:off x="130630" y="5839096"/>
            <a:ext cx="2416468" cy="37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3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04011" y="1867989"/>
            <a:ext cx="4153989" cy="265175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●その他「掴む→動かす」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ステージにある箱（？）やレバースイッチなど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動かせるものがあり、掴んで左右（</a:t>
            </a:r>
            <a:r>
              <a:rPr lang="en-US" altLang="ja-JP" sz="1400" b="1" dirty="0">
                <a:solidFill>
                  <a:srgbClr val="FF0000"/>
                </a:solidFill>
              </a:rPr>
              <a:t>x</a:t>
            </a:r>
            <a:r>
              <a:rPr lang="ja-JP" altLang="en-US" sz="1400" b="1" dirty="0">
                <a:solidFill>
                  <a:srgbClr val="FF0000"/>
                </a:solidFill>
              </a:rPr>
              <a:t>軸）に動か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すことが出来る。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・動かす際の移動スピードは通常移動の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・掴むを行える距離はほぼ密着状態（</a:t>
            </a:r>
            <a:r>
              <a:rPr lang="en-US" altLang="ja-JP" sz="1400" b="1" dirty="0"/>
              <a:t>z</a:t>
            </a:r>
            <a:r>
              <a:rPr lang="ja-JP" altLang="en-US" sz="1400" b="1" dirty="0"/>
              <a:t>、</a:t>
            </a:r>
            <a:r>
              <a:rPr lang="en-US" altLang="ja-JP" sz="1400" b="1" dirty="0"/>
              <a:t>x:.0.3</a:t>
            </a:r>
            <a:r>
              <a:rPr lang="ja-JP" altLang="en-US" sz="1400" b="1" dirty="0"/>
              <a:t>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又、掴む操作を行えるのは左右（</a:t>
            </a:r>
            <a:r>
              <a:rPr lang="en-US" altLang="ja-JP" sz="1400" b="1" dirty="0"/>
              <a:t>x	</a:t>
            </a:r>
            <a:r>
              <a:rPr lang="ja-JP" altLang="en-US" sz="1400" b="1" dirty="0"/>
              <a:t>軸）のみ。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・（掴む）対象の前で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ボタンを離すと掴むのを辞める。（動かす）掴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んだ状態で</a:t>
            </a:r>
            <a:r>
              <a:rPr lang="en-US" altLang="ja-JP" sz="1400" b="1" dirty="0"/>
              <a:t>AD</a:t>
            </a:r>
            <a:r>
              <a:rPr lang="ja-JP" altLang="en-US" sz="1400" b="1" dirty="0"/>
              <a:t>又は、左スティック左右。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33BC252-2EFA-4AC5-B6C8-977F4D55EAEB}"/>
              </a:ext>
            </a:extLst>
          </p:cNvPr>
          <p:cNvSpPr txBox="1">
            <a:spLocks/>
          </p:cNvSpPr>
          <p:nvPr/>
        </p:nvSpPr>
        <p:spPr>
          <a:xfrm>
            <a:off x="2704011" y="6008914"/>
            <a:ext cx="4153989" cy="24296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●特殊「松明→灯す」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・夜ステージ限定のアクション。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夜ステージではキャラクターが松明を装備し、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灯などを点けながら先に進む。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・夜ステージになれば松明は自動で装備し、キャ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ラとその周りを「明るく」する。灯などの灯せ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る部分は最初から「少し明るく」なっており、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灯すことで周囲を含め「かなり明るく」なる。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・松明はステージが始まれば自動装備。（灯す）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49EC348C-4539-4FDC-A1B4-C3ACC26DB9BA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F800EDE-21C3-4753-BA7B-F7E137D2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2" r="18857"/>
          <a:stretch/>
        </p:blipFill>
        <p:spPr>
          <a:xfrm>
            <a:off x="169817" y="1436913"/>
            <a:ext cx="2339351" cy="410597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D7BA175-AE8A-450E-AA85-2B9C6BA99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6" t="13992" r="15619" b="3187"/>
          <a:stretch/>
        </p:blipFill>
        <p:spPr>
          <a:xfrm>
            <a:off x="156754" y="5826035"/>
            <a:ext cx="2374264" cy="354003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B5B9B9-124C-4C61-88B4-5D5B0368BEBD}"/>
              </a:ext>
            </a:extLst>
          </p:cNvPr>
          <p:cNvSpPr txBox="1"/>
          <p:nvPr/>
        </p:nvSpPr>
        <p:spPr>
          <a:xfrm>
            <a:off x="169818" y="7145383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4F88FA1-9C6D-4B98-9999-94BAF9A93ED9}"/>
              </a:ext>
            </a:extLst>
          </p:cNvPr>
          <p:cNvSpPr txBox="1"/>
          <p:nvPr/>
        </p:nvSpPr>
        <p:spPr>
          <a:xfrm>
            <a:off x="3465513" y="6897189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35774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30436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/>
              <a:t>●</a:t>
            </a:r>
            <a:r>
              <a:rPr lang="ja-JP" altLang="en-US" sz="3200" b="1" u="sng" dirty="0">
                <a:solidFill>
                  <a:srgbClr val="FF0000"/>
                </a:solidFill>
              </a:rPr>
              <a:t>特殊「ひっくり返す」</a:t>
            </a:r>
            <a:endParaRPr lang="en-US" altLang="ja-JP" sz="3200" b="1" u="sng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endParaRPr lang="en-US" altLang="ja-JP" sz="20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・このゲームの肝となる操作で、キャラクターは砂時計の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遺跡（塔）をひっくり返し、上下逆転をさせて先に進む。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・ひっくり返すことで、キャラクターや一部ギミックが動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作したり、行けなかった道などに進んだり出来る。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・演出としては、画面中央に逆転の</a:t>
            </a:r>
            <a:r>
              <a:rPr lang="en-US" altLang="ja-JP" sz="2000" b="1" dirty="0"/>
              <a:t>2D</a:t>
            </a:r>
            <a:r>
              <a:rPr lang="ja-JP" altLang="en-US" sz="2000" b="1" dirty="0"/>
              <a:t>アイコンが表示→ス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テージが逆転→動作する物が動く。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</a:t>
            </a:r>
            <a:r>
              <a:rPr lang="en-US" altLang="ja-JP" sz="2000" b="1" dirty="0"/>
              <a:t>G</a:t>
            </a:r>
            <a:r>
              <a:rPr lang="ja-JP" altLang="en-US" sz="2000" b="1" dirty="0"/>
              <a:t>又は、</a:t>
            </a:r>
            <a:r>
              <a:rPr lang="en-US" altLang="ja-JP" sz="2000" b="1" dirty="0"/>
              <a:t>Y</a:t>
            </a:r>
            <a:r>
              <a:rPr lang="ja-JP" altLang="en-US" sz="2000" b="1" dirty="0"/>
              <a:t>ボタンで操作。</a:t>
            </a:r>
            <a:endParaRPr lang="en-US" altLang="ja-JP" sz="2000" b="1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84B81979-25DD-4325-AE1A-2BAECCBD2770}"/>
              </a:ext>
            </a:extLst>
          </p:cNvPr>
          <p:cNvCxnSpPr>
            <a:cxnSpLocks/>
          </p:cNvCxnSpPr>
          <p:nvPr/>
        </p:nvCxnSpPr>
        <p:spPr>
          <a:xfrm>
            <a:off x="560365" y="4245431"/>
            <a:ext cx="58102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B41E43E9-9D0D-4FCA-96AB-8FF7B8E27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16"/>
          <a:stretch/>
        </p:blipFill>
        <p:spPr>
          <a:xfrm rot="16200000">
            <a:off x="1161150" y="4129314"/>
            <a:ext cx="2611099" cy="380998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2381CEB-0E9A-40D4-9E3C-3C409B907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4" t="8708" r="5142" b="5330"/>
          <a:stretch/>
        </p:blipFill>
        <p:spPr>
          <a:xfrm rot="16200000">
            <a:off x="3399327" y="6610678"/>
            <a:ext cx="2547256" cy="340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4114800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フローチャート</a:t>
            </a:r>
            <a:endParaRPr kumimoji="1" lang="ja-JP" altLang="en-US" b="1" dirty="0"/>
          </a:p>
        </p:txBody>
      </p:sp>
      <p:sp>
        <p:nvSpPr>
          <p:cNvPr id="108" name="タイトル 1">
            <a:extLst>
              <a:ext uri="{FF2B5EF4-FFF2-40B4-BE49-F238E27FC236}">
                <a16:creationId xmlns:a16="http://schemas.microsoft.com/office/drawing/2014/main" id="{04CF271E-1CCF-4800-9BEF-01E750CD4060}"/>
              </a:ext>
            </a:extLst>
          </p:cNvPr>
          <p:cNvSpPr txBox="1">
            <a:spLocks/>
          </p:cNvSpPr>
          <p:nvPr/>
        </p:nvSpPr>
        <p:spPr>
          <a:xfrm>
            <a:off x="2511922" y="9265921"/>
            <a:ext cx="4346078" cy="64007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ja-JP" sz="1400" b="1" dirty="0"/>
              <a:t>※1 </a:t>
            </a:r>
            <a:r>
              <a:rPr lang="ja-JP" altLang="en-US" sz="1400" b="1" dirty="0"/>
              <a:t>コンティニューデータを破棄。</a:t>
            </a:r>
            <a:endParaRPr lang="en-US" altLang="ja-JP" sz="1400" b="1" dirty="0"/>
          </a:p>
          <a:p>
            <a:pPr algn="l"/>
            <a:r>
              <a:rPr lang="en-US" altLang="ja-JP" sz="1400" b="1" dirty="0"/>
              <a:t>※2 </a:t>
            </a:r>
            <a:r>
              <a:rPr lang="ja-JP" altLang="en-US" sz="1400" b="1" u="sng" dirty="0"/>
              <a:t>「ステージセレクト→ポーズ→本編」</a:t>
            </a:r>
            <a:r>
              <a:rPr lang="ja-JP" altLang="en-US" sz="1400" b="1" dirty="0"/>
              <a:t>は出来ない。</a:t>
            </a:r>
            <a:endParaRPr lang="en-US" altLang="ja-JP" sz="1400" b="1" dirty="0"/>
          </a:p>
          <a:p>
            <a:pPr algn="l"/>
            <a:r>
              <a:rPr lang="en-US" altLang="ja-JP" sz="1400" b="1" dirty="0"/>
              <a:t>※3 </a:t>
            </a:r>
            <a:r>
              <a:rPr lang="ja-JP" altLang="en-US" sz="1400" b="1" dirty="0"/>
              <a:t>オプション内容はタイトルと同じ物とする。</a:t>
            </a:r>
            <a:endParaRPr lang="en-US" altLang="ja-JP" sz="1400" b="1" dirty="0"/>
          </a:p>
        </p:txBody>
      </p:sp>
      <p:grpSp>
        <p:nvGrpSpPr>
          <p:cNvPr id="117" name="グループ化 116">
            <a:extLst>
              <a:ext uri="{FF2B5EF4-FFF2-40B4-BE49-F238E27FC236}">
                <a16:creationId xmlns:a16="http://schemas.microsoft.com/office/drawing/2014/main" id="{38862187-C199-4B07-89A9-0024CA4267DB}"/>
              </a:ext>
            </a:extLst>
          </p:cNvPr>
          <p:cNvGrpSpPr/>
          <p:nvPr/>
        </p:nvGrpSpPr>
        <p:grpSpPr>
          <a:xfrm>
            <a:off x="541609" y="1354183"/>
            <a:ext cx="5786847" cy="7575674"/>
            <a:chOff x="541609" y="1354183"/>
            <a:chExt cx="5786847" cy="7575674"/>
          </a:xfrm>
        </p:grpSpPr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25108BBE-59FD-4A1A-8931-EE433C4253C6}"/>
                </a:ext>
              </a:extLst>
            </p:cNvPr>
            <p:cNvGrpSpPr/>
            <p:nvPr/>
          </p:nvGrpSpPr>
          <p:grpSpPr>
            <a:xfrm>
              <a:off x="541609" y="1354183"/>
              <a:ext cx="5786847" cy="7575674"/>
              <a:chOff x="541609" y="1354183"/>
              <a:chExt cx="5786847" cy="7575674"/>
            </a:xfrm>
          </p:grpSpPr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F11A42B2-00F0-48CE-80F2-AB8F4BC6842E}"/>
                  </a:ext>
                </a:extLst>
              </p:cNvPr>
              <p:cNvSpPr txBox="1"/>
              <p:nvPr/>
            </p:nvSpPr>
            <p:spPr>
              <a:xfrm>
                <a:off x="2740523" y="1358536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読込み画面</a:t>
                </a: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D33D0DB-3C5C-404E-82E2-212CBFE052EB}"/>
                  </a:ext>
                </a:extLst>
              </p:cNvPr>
              <p:cNvSpPr txBox="1"/>
              <p:nvPr/>
            </p:nvSpPr>
            <p:spPr>
              <a:xfrm>
                <a:off x="2740523" y="2791098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タイトル</a:t>
                </a:r>
              </a:p>
            </p:txBody>
          </p:sp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691E135E-8800-4C60-868A-6C47C872F992}"/>
                  </a:ext>
                </a:extLst>
              </p:cNvPr>
              <p:cNvSpPr txBox="1"/>
              <p:nvPr/>
            </p:nvSpPr>
            <p:spPr>
              <a:xfrm>
                <a:off x="4869769" y="421930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オプション</a:t>
                </a:r>
              </a:p>
            </p:txBody>
          </p: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32F1808A-90E5-44BF-B690-625BB59175FC}"/>
                  </a:ext>
                </a:extLst>
              </p:cNvPr>
              <p:cNvSpPr txBox="1"/>
              <p:nvPr/>
            </p:nvSpPr>
            <p:spPr>
              <a:xfrm>
                <a:off x="541609" y="4228010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/>
                  <a:t>OP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※1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A0591522-2A7B-47CE-A571-EEB6FEEA809F}"/>
                  </a:ext>
                </a:extLst>
              </p:cNvPr>
              <p:cNvSpPr txBox="1"/>
              <p:nvPr/>
            </p:nvSpPr>
            <p:spPr>
              <a:xfrm>
                <a:off x="4878477" y="1354183"/>
                <a:ext cx="1449979" cy="646331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シャット</a:t>
                </a:r>
                <a:endParaRPr kumimoji="1" lang="en-US" altLang="ja-JP" b="1" dirty="0"/>
              </a:p>
              <a:p>
                <a:pPr algn="ctr"/>
                <a:r>
                  <a:rPr kumimoji="1" lang="ja-JP" altLang="en-US" b="1" dirty="0"/>
                  <a:t>ダウン</a:t>
                </a:r>
              </a:p>
            </p:txBody>
          </p:sp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1B500B04-D061-43E7-9C34-72D83B78EAA0}"/>
                  </a:ext>
                </a:extLst>
              </p:cNvPr>
              <p:cNvSpPr txBox="1"/>
              <p:nvPr/>
            </p:nvSpPr>
            <p:spPr>
              <a:xfrm>
                <a:off x="2740523" y="4306669"/>
                <a:ext cx="1449979" cy="646331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ステージ</a:t>
                </a:r>
                <a:endParaRPr kumimoji="1" lang="en-US" altLang="ja-JP" b="1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セレクト</a:t>
                </a:r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C2AFC015-92CD-4C7F-8592-2CC1044BC78F}"/>
                  </a:ext>
                </a:extLst>
              </p:cNvPr>
              <p:cNvSpPr txBox="1"/>
              <p:nvPr/>
            </p:nvSpPr>
            <p:spPr>
              <a:xfrm>
                <a:off x="2740523" y="5664925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本編</a:t>
                </a: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C544506-15D6-4818-A900-A9BF9AA63A99}"/>
                  </a:ext>
                </a:extLst>
              </p:cNvPr>
              <p:cNvSpPr txBox="1"/>
              <p:nvPr/>
            </p:nvSpPr>
            <p:spPr>
              <a:xfrm>
                <a:off x="4876302" y="5684520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ポーズ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※2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F57D8926-727E-43C9-BFCE-A842C315026A}"/>
                  </a:ext>
                </a:extLst>
              </p:cNvPr>
              <p:cNvSpPr txBox="1"/>
              <p:nvPr/>
            </p:nvSpPr>
            <p:spPr>
              <a:xfrm>
                <a:off x="4878477" y="7121434"/>
                <a:ext cx="1449979" cy="523220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オプション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※3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cxnSp>
            <p:nvCxnSpPr>
              <p:cNvPr id="14" name="直線矢印コネクタ 13">
                <a:extLst>
                  <a:ext uri="{FF2B5EF4-FFF2-40B4-BE49-F238E27FC236}">
                    <a16:creationId xmlns:a16="http://schemas.microsoft.com/office/drawing/2014/main" id="{FD93FD04-FA0E-44E1-9CE6-6EE7224FA96C}"/>
                  </a:ext>
                </a:extLst>
              </p:cNvPr>
              <p:cNvCxnSpPr>
                <a:stCxn id="3" idx="2"/>
                <a:endCxn id="4" idx="0"/>
              </p:cNvCxnSpPr>
              <p:nvPr/>
            </p:nvCxnSpPr>
            <p:spPr>
              <a:xfrm>
                <a:off x="3465513" y="1740930"/>
                <a:ext cx="0" cy="1050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2B6A4312-FB90-4596-B2F1-D50AD8539225}"/>
                  </a:ext>
                </a:extLst>
              </p:cNvPr>
              <p:cNvCxnSpPr>
                <a:cxnSpLocks/>
                <a:stCxn id="4" idx="2"/>
                <a:endCxn id="6" idx="0"/>
              </p:cNvCxnSpPr>
              <p:nvPr/>
            </p:nvCxnSpPr>
            <p:spPr>
              <a:xfrm flipH="1">
                <a:off x="1266599" y="3173492"/>
                <a:ext cx="2198914" cy="105451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D900C153-A39F-4547-A699-8C1A261D6C78}"/>
                  </a:ext>
                </a:extLst>
              </p:cNvPr>
              <p:cNvCxnSpPr>
                <a:stCxn id="4" idx="2"/>
                <a:endCxn id="8" idx="0"/>
              </p:cNvCxnSpPr>
              <p:nvPr/>
            </p:nvCxnSpPr>
            <p:spPr>
              <a:xfrm>
                <a:off x="3465513" y="3173492"/>
                <a:ext cx="0" cy="113317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>
                <a:extLst>
                  <a:ext uri="{FF2B5EF4-FFF2-40B4-BE49-F238E27FC236}">
                    <a16:creationId xmlns:a16="http://schemas.microsoft.com/office/drawing/2014/main" id="{E04719A3-D457-4108-8D31-40A70171E906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3918857" y="3187337"/>
                <a:ext cx="1675902" cy="103196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F08C65BF-7ACD-407F-BB65-F3D56296746B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4180114" y="2000514"/>
                <a:ext cx="1423353" cy="79493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60B3C2A6-EE9E-42DC-8AA8-B39EBA427330}"/>
                  </a:ext>
                </a:extLst>
              </p:cNvPr>
              <p:cNvCxnSpPr>
                <a:cxnSpLocks/>
                <a:stCxn id="6" idx="3"/>
                <a:endCxn id="8" idx="1"/>
              </p:cNvCxnSpPr>
              <p:nvPr/>
            </p:nvCxnSpPr>
            <p:spPr>
              <a:xfrm>
                <a:off x="1991588" y="4419207"/>
                <a:ext cx="748935" cy="21062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00975710-77F3-4358-A6DB-C47F8C07BE4A}"/>
                  </a:ext>
                </a:extLst>
              </p:cNvPr>
              <p:cNvCxnSpPr>
                <a:stCxn id="8" idx="2"/>
                <a:endCxn id="9" idx="0"/>
              </p:cNvCxnSpPr>
              <p:nvPr/>
            </p:nvCxnSpPr>
            <p:spPr>
              <a:xfrm>
                <a:off x="3465513" y="4953000"/>
                <a:ext cx="0" cy="71192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C20A02A1-2B61-4877-83F0-856F97D70A23}"/>
                  </a:ext>
                </a:extLst>
              </p:cNvPr>
              <p:cNvCxnSpPr>
                <a:cxnSpLocks/>
                <a:stCxn id="9" idx="2"/>
                <a:endCxn id="53" idx="0"/>
              </p:cNvCxnSpPr>
              <p:nvPr/>
            </p:nvCxnSpPr>
            <p:spPr>
              <a:xfrm>
                <a:off x="3465513" y="6047319"/>
                <a:ext cx="0" cy="250014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線矢印コネクタ 36">
                <a:extLst>
                  <a:ext uri="{FF2B5EF4-FFF2-40B4-BE49-F238E27FC236}">
                    <a16:creationId xmlns:a16="http://schemas.microsoft.com/office/drawing/2014/main" id="{4D216C29-662A-41F5-BFF8-4AA46424F5B2}"/>
                  </a:ext>
                </a:extLst>
              </p:cNvPr>
              <p:cNvCxnSpPr>
                <a:cxnSpLocks/>
                <a:stCxn id="8" idx="3"/>
                <a:endCxn id="10" idx="0"/>
              </p:cNvCxnSpPr>
              <p:nvPr/>
            </p:nvCxnSpPr>
            <p:spPr>
              <a:xfrm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直線矢印コネクタ 38">
                <a:extLst>
                  <a:ext uri="{FF2B5EF4-FFF2-40B4-BE49-F238E27FC236}">
                    <a16:creationId xmlns:a16="http://schemas.microsoft.com/office/drawing/2014/main" id="{8B5F5A24-34E4-4928-9FD1-C5D8D401D1DD}"/>
                  </a:ext>
                </a:extLst>
              </p:cNvPr>
              <p:cNvCxnSpPr>
                <a:stCxn id="9" idx="3"/>
                <a:endCxn id="10" idx="1"/>
              </p:cNvCxnSpPr>
              <p:nvPr/>
            </p:nvCxnSpPr>
            <p:spPr>
              <a:xfrm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直線矢印コネクタ 41">
                <a:extLst>
                  <a:ext uri="{FF2B5EF4-FFF2-40B4-BE49-F238E27FC236}">
                    <a16:creationId xmlns:a16="http://schemas.microsoft.com/office/drawing/2014/main" id="{70924736-6EB5-4690-8BDA-1AE22432BE33}"/>
                  </a:ext>
                </a:extLst>
              </p:cNvPr>
              <p:cNvCxnSpPr>
                <a:stCxn id="10" idx="2"/>
                <a:endCxn id="11" idx="0"/>
              </p:cNvCxnSpPr>
              <p:nvPr/>
            </p:nvCxnSpPr>
            <p:spPr>
              <a:xfrm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直線矢印コネクタ 42">
                <a:extLst>
                  <a:ext uri="{FF2B5EF4-FFF2-40B4-BE49-F238E27FC236}">
                    <a16:creationId xmlns:a16="http://schemas.microsoft.com/office/drawing/2014/main" id="{0E7DF147-D8DF-4908-A99C-64F1825E7ECB}"/>
                  </a:ext>
                </a:extLst>
              </p:cNvPr>
              <p:cNvCxnSpPr>
                <a:cxnSpLocks/>
                <a:stCxn id="11" idx="0"/>
                <a:endCxn id="10" idx="2"/>
              </p:cNvCxnSpPr>
              <p:nvPr/>
            </p:nvCxnSpPr>
            <p:spPr>
              <a:xfrm flipH="1" flipV="1"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直線矢印コネクタ 46">
                <a:extLst>
                  <a:ext uri="{FF2B5EF4-FFF2-40B4-BE49-F238E27FC236}">
                    <a16:creationId xmlns:a16="http://schemas.microsoft.com/office/drawing/2014/main" id="{DB7B6382-4737-4CF8-ABD3-2B889AF18DB7}"/>
                  </a:ext>
                </a:extLst>
              </p:cNvPr>
              <p:cNvCxnSpPr>
                <a:cxnSpLocks/>
                <a:stCxn id="10" idx="0"/>
                <a:endCxn id="8" idx="3"/>
              </p:cNvCxnSpPr>
              <p:nvPr/>
            </p:nvCxnSpPr>
            <p:spPr>
              <a:xfrm flipH="1" flipV="1"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線矢印コネクタ 49">
                <a:extLst>
                  <a:ext uri="{FF2B5EF4-FFF2-40B4-BE49-F238E27FC236}">
                    <a16:creationId xmlns:a16="http://schemas.microsoft.com/office/drawing/2014/main" id="{19A65074-1303-4ACE-8C28-20A69FF096CF}"/>
                  </a:ext>
                </a:extLst>
              </p:cNvPr>
              <p:cNvCxnSpPr>
                <a:cxnSpLocks/>
                <a:stCxn id="10" idx="1"/>
                <a:endCxn id="9" idx="3"/>
              </p:cNvCxnSpPr>
              <p:nvPr/>
            </p:nvCxnSpPr>
            <p:spPr>
              <a:xfrm flipH="1" flipV="1"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6DF01CB4-048B-4BEB-83C7-87AA337D2C64}"/>
                  </a:ext>
                </a:extLst>
              </p:cNvPr>
              <p:cNvSpPr txBox="1"/>
              <p:nvPr/>
            </p:nvSpPr>
            <p:spPr>
              <a:xfrm>
                <a:off x="2740523" y="854746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/>
                  <a:t>ED</a:t>
                </a:r>
                <a:endParaRPr kumimoji="1" lang="ja-JP" altLang="en-US" b="1" dirty="0"/>
              </a:p>
            </p:txBody>
          </p:sp>
          <p:cxnSp>
            <p:nvCxnSpPr>
              <p:cNvPr id="59" name="コネクタ: カギ線 58">
                <a:extLst>
                  <a:ext uri="{FF2B5EF4-FFF2-40B4-BE49-F238E27FC236}">
                    <a16:creationId xmlns:a16="http://schemas.microsoft.com/office/drawing/2014/main" id="{61E2FE9F-268B-4050-AB88-8651B5424861}"/>
                  </a:ext>
                </a:extLst>
              </p:cNvPr>
              <p:cNvCxnSpPr>
                <a:cxnSpLocks/>
                <a:stCxn id="9" idx="2"/>
                <a:endCxn id="9" idx="1"/>
              </p:cNvCxnSpPr>
              <p:nvPr/>
            </p:nvCxnSpPr>
            <p:spPr>
              <a:xfrm rot="5400000" flipH="1">
                <a:off x="3007419" y="5589226"/>
                <a:ext cx="191197" cy="724990"/>
              </a:xfrm>
              <a:prstGeom prst="bentConnector4">
                <a:avLst>
                  <a:gd name="adj1" fmla="val -563655"/>
                  <a:gd name="adj2" fmla="val 198197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コネクタ: カギ線 67">
                <a:extLst>
                  <a:ext uri="{FF2B5EF4-FFF2-40B4-BE49-F238E27FC236}">
                    <a16:creationId xmlns:a16="http://schemas.microsoft.com/office/drawing/2014/main" id="{95B2FDD9-DE2F-4B16-984A-F1FD83E18CAE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 rot="5400000" flipH="1">
                <a:off x="2477732" y="5059538"/>
                <a:ext cx="1253250" cy="722313"/>
              </a:xfrm>
              <a:prstGeom prst="bentConnector5">
                <a:avLst>
                  <a:gd name="adj1" fmla="val -84949"/>
                  <a:gd name="adj2" fmla="val 198933"/>
                  <a:gd name="adj3" fmla="val 100695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直線矢印コネクタ 83">
                <a:extLst>
                  <a:ext uri="{FF2B5EF4-FFF2-40B4-BE49-F238E27FC236}">
                    <a16:creationId xmlns:a16="http://schemas.microsoft.com/office/drawing/2014/main" id="{BC8B2DD5-F639-4872-A79B-DCBA93289D83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flipH="1" flipV="1">
                <a:off x="3866606" y="3161211"/>
                <a:ext cx="1728153" cy="105809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テキスト ボックス 92">
                <a:extLst>
                  <a:ext uri="{FF2B5EF4-FFF2-40B4-BE49-F238E27FC236}">
                    <a16:creationId xmlns:a16="http://schemas.microsoft.com/office/drawing/2014/main" id="{3AE51906-DF6A-4DFA-878C-6445BCBEAEC4}"/>
                  </a:ext>
                </a:extLst>
              </p:cNvPr>
              <p:cNvSpPr txBox="1"/>
              <p:nvPr/>
            </p:nvSpPr>
            <p:spPr>
              <a:xfrm>
                <a:off x="1691141" y="360099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ニューゲーム</a:t>
                </a:r>
              </a:p>
            </p:txBody>
          </p:sp>
          <p:sp>
            <p:nvSpPr>
              <p:cNvPr id="94" name="テキスト ボックス 93">
                <a:extLst>
                  <a:ext uri="{FF2B5EF4-FFF2-40B4-BE49-F238E27FC236}">
                    <a16:creationId xmlns:a16="http://schemas.microsoft.com/office/drawing/2014/main" id="{E34B5269-B1F6-4604-8928-B900F670D2C4}"/>
                  </a:ext>
                </a:extLst>
              </p:cNvPr>
              <p:cNvSpPr txBox="1"/>
              <p:nvPr/>
            </p:nvSpPr>
            <p:spPr>
              <a:xfrm>
                <a:off x="2780552" y="3857895"/>
                <a:ext cx="136992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コンティニュー</a:t>
                </a:r>
              </a:p>
            </p:txBody>
          </p:sp>
          <p:sp>
            <p:nvSpPr>
              <p:cNvPr id="95" name="テキスト ボックス 94">
                <a:extLst>
                  <a:ext uri="{FF2B5EF4-FFF2-40B4-BE49-F238E27FC236}">
                    <a16:creationId xmlns:a16="http://schemas.microsoft.com/office/drawing/2014/main" id="{204E8B5D-09EE-4DE4-9E62-987F496C5CDC}"/>
                  </a:ext>
                </a:extLst>
              </p:cNvPr>
              <p:cNvSpPr txBox="1"/>
              <p:nvPr/>
            </p:nvSpPr>
            <p:spPr>
              <a:xfrm>
                <a:off x="4181793" y="357051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オプション</a:t>
                </a:r>
              </a:p>
            </p:txBody>
          </p:sp>
          <p:sp>
            <p:nvSpPr>
              <p:cNvPr id="96" name="テキスト ボックス 95">
                <a:extLst>
                  <a:ext uri="{FF2B5EF4-FFF2-40B4-BE49-F238E27FC236}">
                    <a16:creationId xmlns:a16="http://schemas.microsoft.com/office/drawing/2014/main" id="{482B6381-9883-4FA7-8DB4-C3CEBA311667}"/>
                  </a:ext>
                </a:extLst>
              </p:cNvPr>
              <p:cNvSpPr txBox="1"/>
              <p:nvPr/>
            </p:nvSpPr>
            <p:spPr>
              <a:xfrm>
                <a:off x="4260170" y="2316479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ゲーム終了</a:t>
                </a:r>
              </a:p>
            </p:txBody>
          </p:sp>
          <p:sp>
            <p:nvSpPr>
              <p:cNvPr id="97" name="テキスト ボックス 96">
                <a:extLst>
                  <a:ext uri="{FF2B5EF4-FFF2-40B4-BE49-F238E27FC236}">
                    <a16:creationId xmlns:a16="http://schemas.microsoft.com/office/drawing/2014/main" id="{13A2E7B9-B6C7-483B-942E-519B0A355378}"/>
                  </a:ext>
                </a:extLst>
              </p:cNvPr>
              <p:cNvSpPr txBox="1"/>
              <p:nvPr/>
            </p:nvSpPr>
            <p:spPr>
              <a:xfrm>
                <a:off x="3020956" y="6379027"/>
                <a:ext cx="889114" cy="55399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クリア</a:t>
                </a:r>
                <a:endParaRPr kumimoji="1" lang="en-US" altLang="ja-JP" sz="1000" b="1" dirty="0"/>
              </a:p>
              <a:p>
                <a:pPr algn="ctr"/>
                <a:r>
                  <a:rPr kumimoji="1" lang="en-US" altLang="ja-JP" sz="1000" b="1" dirty="0"/>
                  <a:t>Or</a:t>
                </a:r>
              </a:p>
              <a:p>
                <a:pPr algn="ctr"/>
                <a:r>
                  <a:rPr kumimoji="1" lang="ja-JP" altLang="en-US" sz="1000" b="1" dirty="0"/>
                  <a:t>リトライ</a:t>
                </a:r>
              </a:p>
            </p:txBody>
          </p:sp>
          <p:sp>
            <p:nvSpPr>
              <p:cNvPr id="98" name="テキスト ボックス 97">
                <a:extLst>
                  <a:ext uri="{FF2B5EF4-FFF2-40B4-BE49-F238E27FC236}">
                    <a16:creationId xmlns:a16="http://schemas.microsoft.com/office/drawing/2014/main" id="{31F054BA-B037-4441-8616-38EA62B80B9B}"/>
                  </a:ext>
                </a:extLst>
              </p:cNvPr>
              <p:cNvSpPr txBox="1"/>
              <p:nvPr/>
            </p:nvSpPr>
            <p:spPr>
              <a:xfrm>
                <a:off x="2780552" y="7707084"/>
                <a:ext cx="1369922" cy="400110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ラストステージ</a:t>
                </a:r>
                <a:endParaRPr kumimoji="1" lang="en-US" altLang="ja-JP" sz="1000" b="1" dirty="0"/>
              </a:p>
              <a:p>
                <a:pPr algn="ctr"/>
                <a:r>
                  <a:rPr kumimoji="1" lang="ja-JP" altLang="en-US" sz="1000" b="1" dirty="0"/>
                  <a:t>クリア</a:t>
                </a:r>
              </a:p>
            </p:txBody>
          </p:sp>
          <p:cxnSp>
            <p:nvCxnSpPr>
              <p:cNvPr id="99" name="コネクタ: カギ線 98">
                <a:extLst>
                  <a:ext uri="{FF2B5EF4-FFF2-40B4-BE49-F238E27FC236}">
                    <a16:creationId xmlns:a16="http://schemas.microsoft.com/office/drawing/2014/main" id="{F202C798-517C-455F-904E-F00B00BBEBD3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rot="10800000">
                <a:off x="2740523" y="4767944"/>
                <a:ext cx="12700" cy="3970717"/>
              </a:xfrm>
              <a:prstGeom prst="bentConnector4">
                <a:avLst>
                  <a:gd name="adj1" fmla="val 11674283"/>
                  <a:gd name="adj2" fmla="val 99781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9" name="コネクタ: カギ線 108">
              <a:extLst>
                <a:ext uri="{FF2B5EF4-FFF2-40B4-BE49-F238E27FC236}">
                  <a16:creationId xmlns:a16="http://schemas.microsoft.com/office/drawing/2014/main" id="{76C50BF6-3350-4C4E-90AF-65C6CCDB1FCF}"/>
                </a:ext>
              </a:extLst>
            </p:cNvPr>
            <p:cNvCxnSpPr>
              <a:cxnSpLocks/>
              <a:stCxn id="10" idx="3"/>
              <a:endCxn id="4" idx="3"/>
            </p:cNvCxnSpPr>
            <p:nvPr/>
          </p:nvCxnSpPr>
          <p:spPr>
            <a:xfrm flipH="1" flipV="1">
              <a:off x="4190502" y="2982295"/>
              <a:ext cx="2135779" cy="2893422"/>
            </a:xfrm>
            <a:prstGeom prst="bentConnector3">
              <a:avLst>
                <a:gd name="adj1" fmla="val -10703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41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2991395" cy="772267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b="1" dirty="0"/>
              <a:t>障害リスト</a:t>
            </a:r>
          </a:p>
        </p:txBody>
      </p:sp>
    </p:spTree>
    <p:extLst>
      <p:ext uri="{BB962C8B-B14F-4D97-AF65-F5344CB8AC3E}">
        <p14:creationId xmlns:p14="http://schemas.microsoft.com/office/powerpoint/2010/main" val="3763213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1159</TotalTime>
  <Words>1451</Words>
  <Application>Microsoft Office PowerPoint</Application>
  <PresentationFormat>A4 210 x 297 mm</PresentationFormat>
  <Paragraphs>189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テーマ</vt:lpstr>
      <vt:lpstr>日本ゲーム大賞 「The Tower」 企画書</vt:lpstr>
      <vt:lpstr> 企画概要</vt:lpstr>
      <vt:lpstr> システム仕様</vt:lpstr>
      <vt:lpstr> ステージ仕様</vt:lpstr>
      <vt:lpstr> 操作仕様</vt:lpstr>
      <vt:lpstr> 操作仕様</vt:lpstr>
      <vt:lpstr> 操作仕様</vt:lpstr>
      <vt:lpstr> フローチャート</vt:lpstr>
      <vt:lpstr>障害リスト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日本ゲーム大賞 「The Tower」 企画書</dc:title>
  <dc:creator>平間 達樹</dc:creator>
  <cp:lastModifiedBy>平間 達樹</cp:lastModifiedBy>
  <cp:revision>79</cp:revision>
  <dcterms:created xsi:type="dcterms:W3CDTF">2020-03-12T09:42:56Z</dcterms:created>
  <dcterms:modified xsi:type="dcterms:W3CDTF">2020-03-22T23:32:15Z</dcterms:modified>
</cp:coreProperties>
</file>

<file path=docProps/thumbnail.jpeg>
</file>